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85" r:id="rId3"/>
    <p:sldId id="281" r:id="rId4"/>
    <p:sldId id="283" r:id="rId5"/>
    <p:sldId id="282" r:id="rId6"/>
    <p:sldId id="284" r:id="rId7"/>
    <p:sldId id="263" r:id="rId8"/>
    <p:sldId id="262" r:id="rId9"/>
    <p:sldId id="277" r:id="rId10"/>
    <p:sldId id="265" r:id="rId11"/>
    <p:sldId id="264" r:id="rId12"/>
    <p:sldId id="267" r:id="rId13"/>
    <p:sldId id="266" r:id="rId14"/>
    <p:sldId id="270" r:id="rId15"/>
    <p:sldId id="269" r:id="rId16"/>
    <p:sldId id="273" r:id="rId17"/>
    <p:sldId id="272" r:id="rId18"/>
    <p:sldId id="278" r:id="rId19"/>
    <p:sldId id="275" r:id="rId20"/>
    <p:sldId id="271" r:id="rId21"/>
    <p:sldId id="276" r:id="rId22"/>
    <p:sldId id="268" r:id="rId23"/>
    <p:sldId id="257" r:id="rId24"/>
    <p:sldId id="274" r:id="rId25"/>
    <p:sldId id="279" r:id="rId26"/>
    <p:sldId id="280" r:id="rId27"/>
    <p:sldId id="259" r:id="rId28"/>
    <p:sldId id="258" r:id="rId29"/>
    <p:sldId id="260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7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7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0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6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7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7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8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4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2296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2" r:id="rId6"/>
    <p:sldLayoutId id="2147483878" r:id="rId7"/>
    <p:sldLayoutId id="2147483879" r:id="rId8"/>
    <p:sldLayoutId id="2147483880" r:id="rId9"/>
    <p:sldLayoutId id="2147483881" r:id="rId10"/>
    <p:sldLayoutId id="21474838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9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1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70214-4EC4-2790-3E86-343CE032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4347" y="839924"/>
            <a:ext cx="4500561" cy="4259814"/>
          </a:xfrm>
        </p:spPr>
        <p:txBody>
          <a:bodyPr>
            <a:noAutofit/>
          </a:bodyPr>
          <a:lstStyle/>
          <a:p>
            <a:r>
              <a:rPr lang="en-US" sz="6600" dirty="0"/>
              <a:t>Housing price prediction Capstone</a:t>
            </a:r>
            <a:br>
              <a:rPr lang="en-US" sz="6600" dirty="0"/>
            </a:br>
            <a:r>
              <a:rPr lang="en-US" sz="6600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1A6F4-2996-05B0-9CE0-6F09BCB2D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01" y="5198697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Khoa Truong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" descr="Aerial view of icebergs in Antarctica">
            <a:extLst>
              <a:ext uri="{FF2B5EF4-FFF2-40B4-BE49-F238E27FC236}">
                <a16:creationId xmlns:a16="http://schemas.microsoft.com/office/drawing/2014/main" id="{18FFFB51-CFAC-2B75-3B45-CC5A3CBDA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9" r="2355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98930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03527"/>
            <a:ext cx="11101135" cy="896914"/>
          </a:xfrm>
        </p:spPr>
        <p:txBody>
          <a:bodyPr>
            <a:normAutofit/>
          </a:bodyPr>
          <a:lstStyle/>
          <a:p>
            <a:r>
              <a:rPr lang="en-US" sz="4800" dirty="0"/>
              <a:t>Price/livingsqft distribution with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07ECF-6BF7-04ED-421B-808E053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6" y="1220627"/>
            <a:ext cx="6201721" cy="4533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EE408-CF5F-7801-35BD-EC3A94DE4777}"/>
              </a:ext>
            </a:extLst>
          </p:cNvPr>
          <p:cNvSpPr txBox="1"/>
          <p:nvPr/>
        </p:nvSpPr>
        <p:spPr>
          <a:xfrm>
            <a:off x="1543604" y="1904869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9B0EE-BDD7-E098-A8F3-2AAD5F35488C}"/>
              </a:ext>
            </a:extLst>
          </p:cNvPr>
          <p:cNvSpPr txBox="1"/>
          <p:nvPr/>
        </p:nvSpPr>
        <p:spPr>
          <a:xfrm>
            <a:off x="2498088" y="1886709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3DFD4-CB9E-7DD7-5831-125E2ECF27EE}"/>
              </a:ext>
            </a:extLst>
          </p:cNvPr>
          <p:cNvSpPr txBox="1"/>
          <p:nvPr/>
        </p:nvSpPr>
        <p:spPr>
          <a:xfrm>
            <a:off x="3821895" y="1951035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BB5DB-25F2-99B8-30BC-D417C7CB3D27}"/>
              </a:ext>
            </a:extLst>
          </p:cNvPr>
          <p:cNvSpPr txBox="1"/>
          <p:nvPr/>
        </p:nvSpPr>
        <p:spPr>
          <a:xfrm>
            <a:off x="1071129" y="3108850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53782-7727-98B2-34DA-FB161E633886}"/>
              </a:ext>
            </a:extLst>
          </p:cNvPr>
          <p:cNvSpPr txBox="1"/>
          <p:nvPr/>
        </p:nvSpPr>
        <p:spPr>
          <a:xfrm>
            <a:off x="2210383" y="3116771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C5FE2-764E-48B4-2B8E-AF87351C8D46}"/>
              </a:ext>
            </a:extLst>
          </p:cNvPr>
          <p:cNvSpPr txBox="1"/>
          <p:nvPr/>
        </p:nvSpPr>
        <p:spPr>
          <a:xfrm>
            <a:off x="3352684" y="3095073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A724-6DC4-F0A5-631F-810463342C8E}"/>
              </a:ext>
            </a:extLst>
          </p:cNvPr>
          <p:cNvSpPr txBox="1"/>
          <p:nvPr/>
        </p:nvSpPr>
        <p:spPr>
          <a:xfrm>
            <a:off x="4594525" y="2898968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E0A6C-F0BE-ACF0-F88D-D282F0016875}"/>
              </a:ext>
            </a:extLst>
          </p:cNvPr>
          <p:cNvSpPr txBox="1"/>
          <p:nvPr/>
        </p:nvSpPr>
        <p:spPr>
          <a:xfrm>
            <a:off x="2023376" y="4195283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B26F8-1DF9-0090-5C1C-4F088E1E45AD}"/>
              </a:ext>
            </a:extLst>
          </p:cNvPr>
          <p:cNvSpPr txBox="1"/>
          <p:nvPr/>
        </p:nvSpPr>
        <p:spPr>
          <a:xfrm>
            <a:off x="3325655" y="4190094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3A71F-1493-0D13-F7BF-E4CFCDB6CD5C}"/>
              </a:ext>
            </a:extLst>
          </p:cNvPr>
          <p:cNvSpPr txBox="1"/>
          <p:nvPr/>
        </p:nvSpPr>
        <p:spPr>
          <a:xfrm>
            <a:off x="4354290" y="3562068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AD21FC-05C3-944C-9EDB-46397BEA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9" y="1220629"/>
            <a:ext cx="3790576" cy="2571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726D86-CBB6-3F6E-8FC1-E1958EE0A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33" y="3782992"/>
            <a:ext cx="3785972" cy="25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7" y="245240"/>
            <a:ext cx="11101135" cy="877739"/>
          </a:xfrm>
        </p:spPr>
        <p:txBody>
          <a:bodyPr>
            <a:normAutofit fontScale="90000"/>
          </a:bodyPr>
          <a:lstStyle/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distribution with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5998-7D6B-588A-BC04-04F8A4D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2" y="1009453"/>
            <a:ext cx="6189619" cy="4510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06274-B396-F3CF-3F19-C0D22EBFD82C}"/>
              </a:ext>
            </a:extLst>
          </p:cNvPr>
          <p:cNvSpPr txBox="1"/>
          <p:nvPr/>
        </p:nvSpPr>
        <p:spPr>
          <a:xfrm>
            <a:off x="1562353" y="1891503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BE2D7-E334-4192-4335-9A0ED766A78C}"/>
              </a:ext>
            </a:extLst>
          </p:cNvPr>
          <p:cNvSpPr txBox="1"/>
          <p:nvPr/>
        </p:nvSpPr>
        <p:spPr>
          <a:xfrm>
            <a:off x="2511416" y="1865354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E5520-70B9-2C35-A209-0D3CC00E4F76}"/>
              </a:ext>
            </a:extLst>
          </p:cNvPr>
          <p:cNvSpPr txBox="1"/>
          <p:nvPr/>
        </p:nvSpPr>
        <p:spPr>
          <a:xfrm>
            <a:off x="3898970" y="1897107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EEFBC-0C01-2D04-1F30-EE340FBDF2F9}"/>
              </a:ext>
            </a:extLst>
          </p:cNvPr>
          <p:cNvSpPr txBox="1"/>
          <p:nvPr/>
        </p:nvSpPr>
        <p:spPr>
          <a:xfrm>
            <a:off x="1130057" y="2885111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2D5D7-B57A-7351-A353-E90ACF91CFEF}"/>
              </a:ext>
            </a:extLst>
          </p:cNvPr>
          <p:cNvSpPr txBox="1"/>
          <p:nvPr/>
        </p:nvSpPr>
        <p:spPr>
          <a:xfrm>
            <a:off x="2221083" y="2957913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D8109-E6CB-6954-89E2-4AA0EC0F8AE7}"/>
              </a:ext>
            </a:extLst>
          </p:cNvPr>
          <p:cNvSpPr txBox="1"/>
          <p:nvPr/>
        </p:nvSpPr>
        <p:spPr>
          <a:xfrm>
            <a:off x="3361199" y="2918914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600B7-FBE4-1768-A400-F40633948C50}"/>
              </a:ext>
            </a:extLst>
          </p:cNvPr>
          <p:cNvSpPr txBox="1"/>
          <p:nvPr/>
        </p:nvSpPr>
        <p:spPr>
          <a:xfrm>
            <a:off x="4515420" y="2656974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BDCF3-5847-CC57-E05B-379FFC7C8FD5}"/>
              </a:ext>
            </a:extLst>
          </p:cNvPr>
          <p:cNvSpPr txBox="1"/>
          <p:nvPr/>
        </p:nvSpPr>
        <p:spPr>
          <a:xfrm>
            <a:off x="2076638" y="3916479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AFDD5-29E1-DDB1-AB84-4FDA84B147B2}"/>
              </a:ext>
            </a:extLst>
          </p:cNvPr>
          <p:cNvSpPr txBox="1"/>
          <p:nvPr/>
        </p:nvSpPr>
        <p:spPr>
          <a:xfrm>
            <a:off x="3403480" y="3861576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B698E-3D9F-7242-3F5E-2C9E3B82E5F6}"/>
              </a:ext>
            </a:extLst>
          </p:cNvPr>
          <p:cNvSpPr txBox="1"/>
          <p:nvPr/>
        </p:nvSpPr>
        <p:spPr>
          <a:xfrm>
            <a:off x="4434286" y="3330177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DA5D92-72E9-2895-68A2-EE1E2832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87" y="1009453"/>
            <a:ext cx="4032299" cy="2759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D0DA09-D361-1506-A20A-9FD14B0F7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16" y="3762593"/>
            <a:ext cx="4056470" cy="28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120551"/>
            <a:ext cx="11204586" cy="1070686"/>
          </a:xfrm>
        </p:spPr>
        <p:txBody>
          <a:bodyPr/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1CA22-8E1B-9B3C-D60B-C3B2772F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6" y="965122"/>
            <a:ext cx="6452056" cy="4773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7E9EB-A0C4-DE6A-F781-157F5969F34C}"/>
              </a:ext>
            </a:extLst>
          </p:cNvPr>
          <p:cNvSpPr txBox="1"/>
          <p:nvPr/>
        </p:nvSpPr>
        <p:spPr>
          <a:xfrm>
            <a:off x="1764161" y="1622754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81F75-CCEE-AA39-2BF1-04E36A75FDA5}"/>
              </a:ext>
            </a:extLst>
          </p:cNvPr>
          <p:cNvSpPr txBox="1"/>
          <p:nvPr/>
        </p:nvSpPr>
        <p:spPr>
          <a:xfrm>
            <a:off x="2851639" y="1743671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16997-2CE7-66BB-CBFD-307FC017BBB0}"/>
              </a:ext>
            </a:extLst>
          </p:cNvPr>
          <p:cNvSpPr txBox="1"/>
          <p:nvPr/>
        </p:nvSpPr>
        <p:spPr>
          <a:xfrm>
            <a:off x="4285379" y="1749415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7DF75-136D-EE81-A3F8-CF56CD35C625}"/>
              </a:ext>
            </a:extLst>
          </p:cNvPr>
          <p:cNvSpPr txBox="1"/>
          <p:nvPr/>
        </p:nvSpPr>
        <p:spPr>
          <a:xfrm>
            <a:off x="1337311" y="2902882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6D74-E012-B0FF-6895-ADD01787AE4C}"/>
              </a:ext>
            </a:extLst>
          </p:cNvPr>
          <p:cNvSpPr txBox="1"/>
          <p:nvPr/>
        </p:nvSpPr>
        <p:spPr>
          <a:xfrm>
            <a:off x="2547140" y="2914587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E7DC3-865D-060D-BCAD-6BAC8620D10B}"/>
              </a:ext>
            </a:extLst>
          </p:cNvPr>
          <p:cNvSpPr txBox="1"/>
          <p:nvPr/>
        </p:nvSpPr>
        <p:spPr>
          <a:xfrm>
            <a:off x="3739866" y="2878589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1D8F2-1233-CFF8-CA30-E7174018A3B8}"/>
              </a:ext>
            </a:extLst>
          </p:cNvPr>
          <p:cNvSpPr txBox="1"/>
          <p:nvPr/>
        </p:nvSpPr>
        <p:spPr>
          <a:xfrm>
            <a:off x="4833147" y="2727533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E50A3-3CEA-B9BB-F5B0-65A8CE41BC1B}"/>
              </a:ext>
            </a:extLst>
          </p:cNvPr>
          <p:cNvSpPr txBox="1"/>
          <p:nvPr/>
        </p:nvSpPr>
        <p:spPr>
          <a:xfrm>
            <a:off x="2319234" y="4212267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BCC44-DF9A-2884-5053-9DBA0D7EEE39}"/>
              </a:ext>
            </a:extLst>
          </p:cNvPr>
          <p:cNvSpPr txBox="1"/>
          <p:nvPr/>
        </p:nvSpPr>
        <p:spPr>
          <a:xfrm>
            <a:off x="3648495" y="4119934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033F2-73CD-17C7-9C34-17412CB757A2}"/>
              </a:ext>
            </a:extLst>
          </p:cNvPr>
          <p:cNvSpPr txBox="1"/>
          <p:nvPr/>
        </p:nvSpPr>
        <p:spPr>
          <a:xfrm>
            <a:off x="4724832" y="3392956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133413-9B80-52DB-ADD1-AF2C246E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65" y="3797559"/>
            <a:ext cx="4085851" cy="2807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077760-79AA-BFD6-FA2A-4CF13BACE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66" y="965122"/>
            <a:ext cx="4085852" cy="28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71" y="232090"/>
            <a:ext cx="11101135" cy="915575"/>
          </a:xfrm>
        </p:spPr>
        <p:txBody>
          <a:bodyPr>
            <a:normAutofit fontScale="90000"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vs. price/</a:t>
            </a:r>
            <a:r>
              <a:rPr lang="en-US" dirty="0" err="1"/>
              <a:t>lotsqft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C2CA2-EC55-D8AB-DF8D-036E2061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1" y="1269220"/>
            <a:ext cx="6160216" cy="4739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C8078-7137-EB95-FD0A-2E820892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03" y="1269219"/>
            <a:ext cx="4328208" cy="1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521338"/>
            <a:ext cx="11101135" cy="1102189"/>
          </a:xfrm>
        </p:spPr>
        <p:txBody>
          <a:bodyPr>
            <a:normAutofit/>
          </a:bodyPr>
          <a:lstStyle/>
          <a:p>
            <a:r>
              <a:rPr lang="en-US" sz="4800" dirty="0"/>
              <a:t>LOCATION FEATURES AND TARGET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90F54B-F37F-6087-AB24-34AC7EFD8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65" y="1818596"/>
            <a:ext cx="7591934" cy="29235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21B70-CFCE-71BD-3155-A9585E324D61}"/>
              </a:ext>
            </a:extLst>
          </p:cNvPr>
          <p:cNvSpPr txBox="1"/>
          <p:nvPr/>
        </p:nvSpPr>
        <p:spPr>
          <a:xfrm>
            <a:off x="545432" y="1254195"/>
            <a:ext cx="883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of February 2023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9DD34-69A1-0FE4-8921-467544615A26}"/>
              </a:ext>
            </a:extLst>
          </p:cNvPr>
          <p:cNvSpPr txBox="1"/>
          <p:nvPr/>
        </p:nvSpPr>
        <p:spPr>
          <a:xfrm>
            <a:off x="528699" y="4806891"/>
            <a:ext cx="76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coordinates of the centers of counties, School District, </a:t>
            </a:r>
            <a:r>
              <a:rPr lang="en-US" dirty="0" err="1"/>
              <a:t>zipcodes</a:t>
            </a:r>
            <a:r>
              <a:rPr lang="en-US" dirty="0"/>
              <a:t> instead of the number and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served as location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Target: price/</a:t>
            </a:r>
            <a:r>
              <a:rPr lang="en-US" dirty="0" err="1"/>
              <a:t>lotsqft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79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73C93-A20D-F343-2A0C-E2960F0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6" y="1485154"/>
            <a:ext cx="591363" cy="579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E9E15-EFB0-55C2-BA3F-6881FBEE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4217878"/>
            <a:ext cx="591363" cy="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736B6-C3B7-7C8A-BFAF-17968B8E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2293391"/>
            <a:ext cx="591363" cy="57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1F125-A97B-1968-5671-1C1C878A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3302869"/>
            <a:ext cx="591363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64D4B-5FA2-D4A4-7E0C-1AF26A40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1" y="1485154"/>
            <a:ext cx="591363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7A976-D2E9-48C9-E4C7-F80F2D02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76" y="4218985"/>
            <a:ext cx="591363" cy="57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8F3BE-57FB-37A4-8F3A-47733C6E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3302869"/>
            <a:ext cx="591363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1E6C3-68A2-931A-3022-EA9DC28B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1" y="2293391"/>
            <a:ext cx="591363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E6606-6693-6EA9-D3B0-70843206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2293391"/>
            <a:ext cx="591363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8D7DB-BA89-A608-F38D-8390051F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1485154"/>
            <a:ext cx="591363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F112D2-9798-EBFB-7C03-BF0F9AB5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98" y="4209608"/>
            <a:ext cx="591363" cy="579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78BA4E-5778-AC9D-E0DC-0599EA6F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3273165"/>
            <a:ext cx="591363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F848A9-EA9F-D469-B8BF-642C642B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2343125"/>
            <a:ext cx="591363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4975A3-A41E-E8D9-1161-8460E74C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20" y="4209608"/>
            <a:ext cx="591363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F7972D-B695-77BF-6B0A-3CA3AC59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60" y="3292527"/>
            <a:ext cx="591363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66026-0892-8700-65D4-0A7BB870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39" y="2726044"/>
            <a:ext cx="591363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9012F8-ACBE-8651-49D6-74B9945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913022"/>
            <a:ext cx="591363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9B861-7493-4991-8843-D6307132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5015216"/>
            <a:ext cx="591363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82A5E7-E21A-F569-346C-F32B211A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4063853"/>
            <a:ext cx="591363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0F11E-F27F-1AD1-67B5-F59B7559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2966736"/>
            <a:ext cx="591363" cy="579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265931-2C65-D2BE-8FC6-47E281D4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9" y="1939879"/>
            <a:ext cx="591363" cy="57917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2922C3-5523-FAE1-9F5E-2C50334DDA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73712" y="1338416"/>
            <a:ext cx="636184" cy="43632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3B4F0B-0D53-EB6A-4CA5-D7D9B83122B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642700" y="4353438"/>
            <a:ext cx="599054" cy="1540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3EB2B5-505F-66DD-650C-22DF58F8E1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42700" y="3281988"/>
            <a:ext cx="608173" cy="31046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04760E-99F4-BC6A-EFAD-F8014B99E75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0655" y="2206177"/>
            <a:ext cx="650218" cy="37679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07E5A2-252C-89B7-2207-5F25B036E073}"/>
              </a:ext>
            </a:extLst>
          </p:cNvPr>
          <p:cNvCxnSpPr>
            <a:cxnSpLocks/>
          </p:cNvCxnSpPr>
          <p:nvPr/>
        </p:nvCxnSpPr>
        <p:spPr>
          <a:xfrm>
            <a:off x="2773251" y="3764839"/>
            <a:ext cx="932598" cy="63649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ADF80A-A76D-28EF-13AE-8EDB53FAA4D9}"/>
              </a:ext>
            </a:extLst>
          </p:cNvPr>
          <p:cNvCxnSpPr>
            <a:cxnSpLocks/>
          </p:cNvCxnSpPr>
          <p:nvPr/>
        </p:nvCxnSpPr>
        <p:spPr>
          <a:xfrm>
            <a:off x="2771824" y="2757685"/>
            <a:ext cx="928832" cy="67953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37DDDC-6E0F-DD79-5EEC-9E3F6D08CFD2}"/>
              </a:ext>
            </a:extLst>
          </p:cNvPr>
          <p:cNvCxnSpPr>
            <a:cxnSpLocks/>
          </p:cNvCxnSpPr>
          <p:nvPr/>
        </p:nvCxnSpPr>
        <p:spPr>
          <a:xfrm flipV="1">
            <a:off x="2823956" y="1766192"/>
            <a:ext cx="823812" cy="76716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E7C86-0597-B9EE-9BDB-586A339C6CC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78563" y="1921717"/>
            <a:ext cx="858658" cy="6612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5C6079-E9BF-6EBB-7BE4-7EFD3149D18E}"/>
              </a:ext>
            </a:extLst>
          </p:cNvPr>
          <p:cNvCxnSpPr>
            <a:cxnSpLocks/>
          </p:cNvCxnSpPr>
          <p:nvPr/>
        </p:nvCxnSpPr>
        <p:spPr>
          <a:xfrm>
            <a:off x="5602961" y="1837400"/>
            <a:ext cx="817505" cy="62151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53A8CF-2CE2-CA76-AF74-27DD09C943C6}"/>
              </a:ext>
            </a:extLst>
          </p:cNvPr>
          <p:cNvCxnSpPr>
            <a:cxnSpLocks/>
          </p:cNvCxnSpPr>
          <p:nvPr/>
        </p:nvCxnSpPr>
        <p:spPr>
          <a:xfrm>
            <a:off x="5562129" y="2774982"/>
            <a:ext cx="888703" cy="6622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90034A-CB00-0B26-D80D-9907CA85B52E}"/>
              </a:ext>
            </a:extLst>
          </p:cNvPr>
          <p:cNvCxnSpPr>
            <a:cxnSpLocks/>
          </p:cNvCxnSpPr>
          <p:nvPr/>
        </p:nvCxnSpPr>
        <p:spPr>
          <a:xfrm flipV="1">
            <a:off x="4165345" y="3689345"/>
            <a:ext cx="879318" cy="81811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F3A1AC-4442-29D5-FC6C-89044C2E5673}"/>
              </a:ext>
            </a:extLst>
          </p:cNvPr>
          <p:cNvCxnSpPr>
            <a:cxnSpLocks/>
          </p:cNvCxnSpPr>
          <p:nvPr/>
        </p:nvCxnSpPr>
        <p:spPr>
          <a:xfrm>
            <a:off x="4186243" y="3713783"/>
            <a:ext cx="858420" cy="6396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70A6C3-9F58-6F49-120C-A968194473B0}"/>
              </a:ext>
            </a:extLst>
          </p:cNvPr>
          <p:cNvCxnSpPr>
            <a:cxnSpLocks/>
          </p:cNvCxnSpPr>
          <p:nvPr/>
        </p:nvCxnSpPr>
        <p:spPr>
          <a:xfrm>
            <a:off x="4164436" y="2698742"/>
            <a:ext cx="880227" cy="7302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B4ACBE-BFE2-87EB-215B-071C1E375408}"/>
              </a:ext>
            </a:extLst>
          </p:cNvPr>
          <p:cNvCxnSpPr>
            <a:cxnSpLocks/>
          </p:cNvCxnSpPr>
          <p:nvPr/>
        </p:nvCxnSpPr>
        <p:spPr>
          <a:xfrm>
            <a:off x="4169392" y="1831345"/>
            <a:ext cx="905701" cy="6358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75084D-2C1A-8326-3091-11C744E8EAC2}"/>
              </a:ext>
            </a:extLst>
          </p:cNvPr>
          <p:cNvCxnSpPr>
            <a:cxnSpLocks/>
          </p:cNvCxnSpPr>
          <p:nvPr/>
        </p:nvCxnSpPr>
        <p:spPr>
          <a:xfrm>
            <a:off x="5497983" y="3735887"/>
            <a:ext cx="952849" cy="66545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AB4A96-EC40-F89D-B8FC-B3246B172F77}"/>
              </a:ext>
            </a:extLst>
          </p:cNvPr>
          <p:cNvCxnSpPr>
            <a:cxnSpLocks/>
          </p:cNvCxnSpPr>
          <p:nvPr/>
        </p:nvCxnSpPr>
        <p:spPr>
          <a:xfrm flipV="1">
            <a:off x="6948334" y="3251557"/>
            <a:ext cx="960366" cy="122705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E648CC-34FB-9B9D-CDA5-0C6ACE574153}"/>
              </a:ext>
            </a:extLst>
          </p:cNvPr>
          <p:cNvCxnSpPr>
            <a:cxnSpLocks/>
          </p:cNvCxnSpPr>
          <p:nvPr/>
        </p:nvCxnSpPr>
        <p:spPr>
          <a:xfrm flipV="1">
            <a:off x="6953886" y="3182810"/>
            <a:ext cx="891642" cy="2980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14ACC6-A0F2-962B-30AA-2D7D1870691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76385" y="2732751"/>
            <a:ext cx="818454" cy="28287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D59487-0092-3DBD-FC0E-A1E01B34297E}"/>
              </a:ext>
            </a:extLst>
          </p:cNvPr>
          <p:cNvCxnSpPr>
            <a:cxnSpLocks/>
          </p:cNvCxnSpPr>
          <p:nvPr/>
        </p:nvCxnSpPr>
        <p:spPr>
          <a:xfrm>
            <a:off x="6948334" y="1902160"/>
            <a:ext cx="986298" cy="90165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ED2CB8-B8A4-60F7-F572-5543DCB3799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60197" y="1774739"/>
            <a:ext cx="863374" cy="68088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731AF1-BA4C-FC63-555D-4701A280819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05351" y="2632710"/>
            <a:ext cx="817505" cy="84928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8D5A4-2270-5812-842D-15DC98D13A2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76006" y="3582112"/>
            <a:ext cx="831654" cy="917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5DCA93-A59C-3BB5-4390-840B20E29C2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71826" y="1774739"/>
            <a:ext cx="848640" cy="74431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BB03A6C-69D6-6AE2-BB46-F162A6F2128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574977" y="2582976"/>
            <a:ext cx="845489" cy="83514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65D731-8AF2-295B-8FB1-D86F50B8F30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19442" y="2582976"/>
            <a:ext cx="817779" cy="9315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847E0E-C4E7-864C-0B0B-4EAFC30283F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3956" y="3592454"/>
            <a:ext cx="823812" cy="848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ADF135-D597-CCC9-D544-AC4EBADE1B62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>
            <a:off x="1642700" y="3256321"/>
            <a:ext cx="599054" cy="125114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B558D1-3676-E888-7F77-1B946B37464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2494" y="1343181"/>
            <a:ext cx="668379" cy="123979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8960F9-F766-11C5-2601-1865D0A09A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05644" y="2227225"/>
            <a:ext cx="645229" cy="13652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A79581-FBBB-B7F0-2020-4DB16814BC9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72157" y="3592454"/>
            <a:ext cx="778716" cy="144927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E1AF1C-9707-B11B-588B-6763CE00CA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91264" y="4507463"/>
            <a:ext cx="650490" cy="75580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AD8197-0A53-2F46-1999-F03A922C45A1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 flipV="1">
            <a:off x="1642700" y="3592454"/>
            <a:ext cx="608173" cy="76098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18414D-535B-7414-C43C-230189DE087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591010" y="1774739"/>
            <a:ext cx="618886" cy="41121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19CA78-F4A1-6409-EC58-38294B2043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5533" y="2582976"/>
            <a:ext cx="645340" cy="62921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7C9A4A6B-3733-3006-9F29-8E1E7210D320}"/>
              </a:ext>
            </a:extLst>
          </p:cNvPr>
          <p:cNvSpPr/>
          <p:nvPr/>
        </p:nvSpPr>
        <p:spPr>
          <a:xfrm rot="16200000">
            <a:off x="4207794" y="-1263867"/>
            <a:ext cx="767159" cy="4699240"/>
          </a:xfrm>
          <a:prstGeom prst="rightBrace">
            <a:avLst>
              <a:gd name="adj1" fmla="val 8333"/>
              <a:gd name="adj2" fmla="val 48954"/>
            </a:avLst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C31AB1-AFA0-79D3-E1E9-98B2799211D6}"/>
              </a:ext>
            </a:extLst>
          </p:cNvPr>
          <p:cNvSpPr txBox="1"/>
          <p:nvPr/>
        </p:nvSpPr>
        <p:spPr>
          <a:xfrm>
            <a:off x="1031989" y="55121"/>
            <a:ext cx="779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2000 neurons each layer, with the final 2 layers with dropouts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-&gt; </a:t>
            </a:r>
            <a:r>
              <a:rPr lang="en-US" dirty="0" err="1"/>
              <a:t>ReLu</a:t>
            </a:r>
            <a:r>
              <a:rPr lang="en-US" dirty="0"/>
              <a:t> -&gt; Dropout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8E3679-B332-BFD1-5D06-9DDC621D1BE4}"/>
              </a:ext>
            </a:extLst>
          </p:cNvPr>
          <p:cNvSpPr txBox="1"/>
          <p:nvPr/>
        </p:nvSpPr>
        <p:spPr>
          <a:xfrm>
            <a:off x="1873188" y="5263266"/>
            <a:ext cx="909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ANN_LOCATION ARCHITECTURE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0E9803-6725-031B-9357-871D5C2F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65" y="1453121"/>
            <a:ext cx="591363" cy="57917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80EEB8D-D26A-CF83-EAA1-8DFF02D346EA}"/>
              </a:ext>
            </a:extLst>
          </p:cNvPr>
          <p:cNvSpPr txBox="1"/>
          <p:nvPr/>
        </p:nvSpPr>
        <p:spPr>
          <a:xfrm>
            <a:off x="7735266" y="913022"/>
            <a:ext cx="4319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9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 = 80; batch size = 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E0F66-40F7-096B-82AA-DF1D9416E6F6}"/>
              </a:ext>
            </a:extLst>
          </p:cNvPr>
          <p:cNvSpPr txBox="1"/>
          <p:nvPr/>
        </p:nvSpPr>
        <p:spPr>
          <a:xfrm>
            <a:off x="7802640" y="3526754"/>
            <a:ext cx="4146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; Optimizer: Adam with special learning rate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schedule with </a:t>
            </a:r>
            <a:r>
              <a:rPr lang="en-US" dirty="0" err="1"/>
              <a:t>decay_steps</a:t>
            </a:r>
            <a:r>
              <a:rPr lang="en-US" dirty="0"/>
              <a:t> = 990, </a:t>
            </a:r>
            <a:r>
              <a:rPr lang="en-US" dirty="0" err="1"/>
              <a:t>decay_rate</a:t>
            </a:r>
            <a:r>
              <a:rPr lang="en-US" dirty="0"/>
              <a:t> = 0.85, initial learning rate = 0.001.</a:t>
            </a:r>
          </a:p>
        </p:txBody>
      </p:sp>
    </p:spTree>
    <p:extLst>
      <p:ext uri="{BB962C8B-B14F-4D97-AF65-F5344CB8AC3E}">
        <p14:creationId xmlns:p14="http://schemas.microsoft.com/office/powerpoint/2010/main" val="358912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10" y="212831"/>
            <a:ext cx="11101135" cy="10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 (price/</a:t>
            </a:r>
            <a:r>
              <a:rPr lang="en-US" dirty="0" err="1"/>
              <a:t>lotsqft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CEA6E-65F9-0BBF-2382-227CAAB7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0" y="1105891"/>
            <a:ext cx="7034102" cy="478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C0E8E-85E7-A8FC-71BC-65142AD2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13" y="1105891"/>
            <a:ext cx="3911796" cy="319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A5F89-83FC-9D00-5FCE-06D7DA046854}"/>
              </a:ext>
            </a:extLst>
          </p:cNvPr>
          <p:cNvSpPr txBox="1"/>
          <p:nvPr/>
        </p:nvSpPr>
        <p:spPr>
          <a:xfrm>
            <a:off x="7579177" y="4543471"/>
            <a:ext cx="38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0.01% to 0.32%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very well.</a:t>
            </a:r>
          </a:p>
        </p:txBody>
      </p:sp>
    </p:spTree>
    <p:extLst>
      <p:ext uri="{BB962C8B-B14F-4D97-AF65-F5344CB8AC3E}">
        <p14:creationId xmlns:p14="http://schemas.microsoft.com/office/powerpoint/2010/main" val="236391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12831"/>
            <a:ext cx="11101135" cy="888182"/>
          </a:xfrm>
        </p:spPr>
        <p:txBody>
          <a:bodyPr>
            <a:normAutofit fontScale="90000"/>
          </a:bodyPr>
          <a:lstStyle/>
          <a:p>
            <a:r>
              <a:rPr lang="en-US" dirty="0"/>
              <a:t>AE and APE of price/</a:t>
            </a:r>
            <a:r>
              <a:rPr lang="en-US" dirty="0" err="1"/>
              <a:t>lotsqft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4BC3-66C5-C863-EFBF-6EBC89EF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1" y="1044849"/>
            <a:ext cx="4778448" cy="541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A5CC8-04E5-4A58-A0C7-873F1D08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49" y="1044849"/>
            <a:ext cx="3783272" cy="2964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CE8C9-A60A-E22B-654C-DC15C3554EDA}"/>
              </a:ext>
            </a:extLst>
          </p:cNvPr>
          <p:cNvSpPr txBox="1"/>
          <p:nvPr/>
        </p:nvSpPr>
        <p:spPr>
          <a:xfrm>
            <a:off x="5318449" y="4152122"/>
            <a:ext cx="438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APE_median</a:t>
            </a:r>
            <a:r>
              <a:rPr lang="en-US" dirty="0"/>
              <a:t>: 8.9% to 9.9%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AE_median</a:t>
            </a:r>
            <a:r>
              <a:rPr lang="en-US" dirty="0"/>
              <a:t>: $4.38 to $5.23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AE_mean</a:t>
            </a:r>
            <a:r>
              <a:rPr lang="en-US" dirty="0"/>
              <a:t>: $7.34 to $8.38 </a:t>
            </a:r>
          </a:p>
        </p:txBody>
      </p:sp>
    </p:spTree>
    <p:extLst>
      <p:ext uri="{BB962C8B-B14F-4D97-AF65-F5344CB8AC3E}">
        <p14:creationId xmlns:p14="http://schemas.microsoft.com/office/powerpoint/2010/main" val="28491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053C-6876-E188-98AB-4C943FA7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751487"/>
            <a:ext cx="11090275" cy="11242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LIVING PRICE EDA AND DL</a:t>
            </a:r>
          </a:p>
        </p:txBody>
      </p:sp>
    </p:spTree>
    <p:extLst>
      <p:ext uri="{BB962C8B-B14F-4D97-AF65-F5344CB8AC3E}">
        <p14:creationId xmlns:p14="http://schemas.microsoft.com/office/powerpoint/2010/main" val="242310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0E60-88B3-26EF-2B9F-51C0C80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62BD-7AAE-E5E4-BF42-8F1B1093B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73210"/>
            <a:ext cx="11101136" cy="3779837"/>
          </a:xfrm>
        </p:spPr>
        <p:txBody>
          <a:bodyPr/>
          <a:lstStyle/>
          <a:p>
            <a:r>
              <a:rPr lang="en-US" dirty="0"/>
              <a:t>9 True of False features: '</a:t>
            </a:r>
            <a:r>
              <a:rPr lang="en-US" dirty="0" err="1"/>
              <a:t>isSeniorCommunity</a:t>
            </a:r>
            <a:r>
              <a:rPr lang="en-US" dirty="0"/>
              <a:t>', '</a:t>
            </a:r>
            <a:r>
              <a:rPr lang="en-US" dirty="0" err="1"/>
              <a:t>hasAssociation</a:t>
            </a:r>
            <a:r>
              <a:rPr lang="en-US" dirty="0"/>
              <a:t>', '</a:t>
            </a:r>
            <a:r>
              <a:rPr lang="en-US" dirty="0" err="1"/>
              <a:t>hasPrivatePool</a:t>
            </a:r>
            <a:r>
              <a:rPr lang="en-US" dirty="0"/>
              <a:t>', '</a:t>
            </a:r>
            <a:r>
              <a:rPr lang="en-US" dirty="0" err="1"/>
              <a:t>hasGarage</a:t>
            </a:r>
            <a:r>
              <a:rPr lang="en-US" dirty="0"/>
              <a:t>', '</a:t>
            </a:r>
            <a:r>
              <a:rPr lang="en-US" dirty="0" err="1"/>
              <a:t>hasAttachedGarage</a:t>
            </a:r>
            <a:r>
              <a:rPr lang="en-US" dirty="0"/>
              <a:t>', '</a:t>
            </a:r>
            <a:r>
              <a:rPr lang="en-US" dirty="0" err="1"/>
              <a:t>hasCarport</a:t>
            </a:r>
            <a:r>
              <a:rPr lang="en-US" dirty="0"/>
              <a:t>', '</a:t>
            </a:r>
            <a:r>
              <a:rPr lang="en-US" dirty="0" err="1"/>
              <a:t>hasSpa</a:t>
            </a:r>
            <a:r>
              <a:rPr lang="en-US" dirty="0"/>
              <a:t>', '</a:t>
            </a:r>
            <a:r>
              <a:rPr lang="en-US" dirty="0" err="1"/>
              <a:t>hasFireplace</a:t>
            </a:r>
            <a:r>
              <a:rPr lang="en-US" dirty="0"/>
              <a:t>', '</a:t>
            </a:r>
            <a:r>
              <a:rPr lang="en-US" dirty="0" err="1"/>
              <a:t>isNewConstruction</a:t>
            </a:r>
            <a:r>
              <a:rPr lang="en-US" dirty="0"/>
              <a:t>’.</a:t>
            </a:r>
          </a:p>
          <a:p>
            <a:r>
              <a:rPr lang="en-US" dirty="0"/>
              <a:t>10 Numerical features: '</a:t>
            </a:r>
            <a:r>
              <a:rPr lang="en-US" dirty="0" err="1"/>
              <a:t>monthlyHoaFee</a:t>
            </a:r>
            <a:r>
              <a:rPr lang="en-US" dirty="0"/>
              <a:t>', 'liv/</a:t>
            </a:r>
            <a:r>
              <a:rPr lang="en-US" dirty="0" err="1"/>
              <a:t>lot_ratio</a:t>
            </a:r>
            <a:r>
              <a:rPr lang="en-US" dirty="0"/>
              <a:t>', 'bedrooms', '</a:t>
            </a:r>
            <a:r>
              <a:rPr lang="en-US" dirty="0" err="1"/>
              <a:t>carportSpaces</a:t>
            </a:r>
            <a:r>
              <a:rPr lang="en-US" dirty="0"/>
              <a:t>', '</a:t>
            </a:r>
            <a:r>
              <a:rPr lang="en-US" dirty="0" err="1"/>
              <a:t>garageSpaces</a:t>
            </a:r>
            <a:r>
              <a:rPr lang="en-US" dirty="0"/>
              <a:t>', '</a:t>
            </a:r>
            <a:r>
              <a:rPr lang="en-US" dirty="0" err="1"/>
              <a:t>coveredSpaces</a:t>
            </a:r>
            <a:r>
              <a:rPr lang="en-US" dirty="0"/>
              <a:t>', 'parking', '</a:t>
            </a:r>
            <a:r>
              <a:rPr lang="en-US" dirty="0" err="1"/>
              <a:t>bathroomsHalf</a:t>
            </a:r>
            <a:r>
              <a:rPr lang="en-US" dirty="0"/>
              <a:t>', '</a:t>
            </a:r>
            <a:r>
              <a:rPr lang="en-US" dirty="0" err="1"/>
              <a:t>bathroomsFull</a:t>
            </a:r>
            <a:r>
              <a:rPr lang="en-US" dirty="0"/>
              <a:t>', 'fireplaces’.</a:t>
            </a:r>
          </a:p>
          <a:p>
            <a:r>
              <a:rPr lang="en-US" dirty="0"/>
              <a:t>11 Multiple-categories features: levels, laundry, flooring, construction, exterior, interior, appliances, foundations, </a:t>
            </a:r>
            <a:r>
              <a:rPr lang="en-US" dirty="0" err="1"/>
              <a:t>lotFeatures</a:t>
            </a:r>
            <a:r>
              <a:rPr lang="en-US" dirty="0"/>
              <a:t>, security, sewer of the house.</a:t>
            </a:r>
          </a:p>
          <a:p>
            <a:r>
              <a:rPr lang="en-US" dirty="0"/>
              <a:t>Target: Living_price.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5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37FB-0B70-FCA0-B165-2D20E595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62965"/>
          </a:xfrm>
        </p:spPr>
        <p:txBody>
          <a:bodyPr/>
          <a:lstStyle/>
          <a:p>
            <a:r>
              <a:rPr lang="en-US" dirty="0"/>
              <a:t>Idea behind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AEE9-C85F-6FCE-86F5-25DFABE7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01933"/>
            <a:ext cx="11101136" cy="3779837"/>
          </a:xfrm>
        </p:spPr>
        <p:txBody>
          <a:bodyPr/>
          <a:lstStyle/>
          <a:p>
            <a:r>
              <a:rPr lang="en-US" dirty="0"/>
              <a:t>Get the latest monthly housing price data to predict house prices.</a:t>
            </a:r>
          </a:p>
          <a:p>
            <a:r>
              <a:rPr lang="en-US" dirty="0"/>
              <a:t>Since housing prices don’t fluctuate like stocks in the financial market, the predicted price can last at least one quarter to a year with small deviation from the actual price.</a:t>
            </a:r>
          </a:p>
          <a:p>
            <a:r>
              <a:rPr lang="en-US" dirty="0"/>
              <a:t>Save time on picking the house you want to buy.</a:t>
            </a:r>
          </a:p>
          <a:p>
            <a:r>
              <a:rPr lang="en-US" dirty="0"/>
              <a:t>Or have a better estimation of the house price.</a:t>
            </a:r>
          </a:p>
        </p:txBody>
      </p:sp>
    </p:spTree>
    <p:extLst>
      <p:ext uri="{BB962C8B-B14F-4D97-AF65-F5344CB8AC3E}">
        <p14:creationId xmlns:p14="http://schemas.microsoft.com/office/powerpoint/2010/main" val="236979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8743"/>
            <a:ext cx="11101135" cy="1313967"/>
          </a:xfrm>
        </p:spPr>
        <p:txBody>
          <a:bodyPr>
            <a:normAutofit fontScale="90000"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vs living price</a:t>
            </a:r>
            <a:br>
              <a:rPr lang="en-US" dirty="0"/>
            </a:br>
            <a:r>
              <a:rPr lang="en-US" dirty="0"/>
              <a:t>Correlation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B7F95-3FE0-C136-E905-D8A873B2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039733"/>
            <a:ext cx="6034975" cy="453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707B3-1E70-DB60-33BA-752981EF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75" y="2039733"/>
            <a:ext cx="327602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F76B8-D730-905B-95BF-05E5B1E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6" y="1485154"/>
            <a:ext cx="591363" cy="579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287F3-C3EE-9DD6-3B20-448993A1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4217878"/>
            <a:ext cx="591363" cy="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5C1B-E4B6-FA9B-82F6-00518D52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2293391"/>
            <a:ext cx="591363" cy="57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B947C-8E27-32D3-8841-DA6CB558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3302869"/>
            <a:ext cx="591363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6F20F-43EE-5B7F-DCFE-42EB361D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1" y="1485154"/>
            <a:ext cx="591363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3EFAC-59CD-66AE-9035-9D44D883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76" y="4218985"/>
            <a:ext cx="591363" cy="57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0960D-9940-2F60-061E-E62317EE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3302869"/>
            <a:ext cx="591363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B6A621-9ADF-55F0-9532-6366BC52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1" y="2293391"/>
            <a:ext cx="591363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E139F-162C-E8DA-5A2E-7C47A745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2293391"/>
            <a:ext cx="591363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B0561-8D7A-62F0-BB42-B8B3C574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1485154"/>
            <a:ext cx="591363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059DA-512C-57E0-A68F-9C4E932D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98" y="4209608"/>
            <a:ext cx="591363" cy="579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C2CAF-675A-E390-DB7A-4E01A634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3273165"/>
            <a:ext cx="591363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4A6319-568B-CD0C-79E6-BB17B586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2343125"/>
            <a:ext cx="591363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4337D-1079-1E1A-40FA-2A81DE9D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20" y="4209608"/>
            <a:ext cx="591363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9C71B8-07F4-0B5D-4111-1CA3B732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60" y="3292527"/>
            <a:ext cx="591363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A31580-75F1-6485-BC79-C7267D5D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39" y="2726044"/>
            <a:ext cx="591363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C1941F-FADC-CBC7-E530-3D9D85C2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913022"/>
            <a:ext cx="591363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1F7D7D-99FF-D038-8EF3-7A42091D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5015216"/>
            <a:ext cx="591363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7BA69-75B6-ADE6-48DD-90797694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4063853"/>
            <a:ext cx="591363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9311A9-44D9-5C05-647F-3745B7BF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2966736"/>
            <a:ext cx="591363" cy="579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90815C-FF94-0BD9-0D5F-0FF8FED5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9" y="1939879"/>
            <a:ext cx="591363" cy="57917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F7CD53-CF07-F583-BB17-CEB8001BABF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73712" y="1338416"/>
            <a:ext cx="636184" cy="43632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20FECA-BFFE-3037-F8B7-70FF6B5ACE1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642700" y="4353438"/>
            <a:ext cx="599054" cy="1540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85AA60-D82C-6367-6549-340DFF2478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42700" y="3281988"/>
            <a:ext cx="608173" cy="31046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10ADD3-42B9-EFE5-FFA8-48581BDF79E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0655" y="2206177"/>
            <a:ext cx="650218" cy="37679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CB419A-ADA3-4282-31C9-A67FBFE19F33}"/>
              </a:ext>
            </a:extLst>
          </p:cNvPr>
          <p:cNvCxnSpPr>
            <a:cxnSpLocks/>
          </p:cNvCxnSpPr>
          <p:nvPr/>
        </p:nvCxnSpPr>
        <p:spPr>
          <a:xfrm>
            <a:off x="2773251" y="3764839"/>
            <a:ext cx="932598" cy="63649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6C6925-91D7-1270-B14F-11306B7C1ECD}"/>
              </a:ext>
            </a:extLst>
          </p:cNvPr>
          <p:cNvCxnSpPr>
            <a:cxnSpLocks/>
          </p:cNvCxnSpPr>
          <p:nvPr/>
        </p:nvCxnSpPr>
        <p:spPr>
          <a:xfrm>
            <a:off x="2771824" y="2757685"/>
            <a:ext cx="928832" cy="67953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A682DB-1CFA-9ADD-CD39-44E9A93E5187}"/>
              </a:ext>
            </a:extLst>
          </p:cNvPr>
          <p:cNvCxnSpPr>
            <a:cxnSpLocks/>
          </p:cNvCxnSpPr>
          <p:nvPr/>
        </p:nvCxnSpPr>
        <p:spPr>
          <a:xfrm flipV="1">
            <a:off x="2823956" y="1766192"/>
            <a:ext cx="823812" cy="76716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528058-4677-6319-EB05-44289F1DDD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78563" y="1921717"/>
            <a:ext cx="858658" cy="6612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4246A-0AE4-7CD9-8CBE-74C5273FF2BE}"/>
              </a:ext>
            </a:extLst>
          </p:cNvPr>
          <p:cNvCxnSpPr>
            <a:cxnSpLocks/>
          </p:cNvCxnSpPr>
          <p:nvPr/>
        </p:nvCxnSpPr>
        <p:spPr>
          <a:xfrm>
            <a:off x="5602961" y="1837400"/>
            <a:ext cx="817505" cy="62151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DF0FFC-60A3-D297-A11B-0E040A52EF17}"/>
              </a:ext>
            </a:extLst>
          </p:cNvPr>
          <p:cNvCxnSpPr>
            <a:cxnSpLocks/>
          </p:cNvCxnSpPr>
          <p:nvPr/>
        </p:nvCxnSpPr>
        <p:spPr>
          <a:xfrm>
            <a:off x="5562129" y="2774982"/>
            <a:ext cx="888703" cy="6622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CFD31-2246-B772-C850-BC10150060DD}"/>
              </a:ext>
            </a:extLst>
          </p:cNvPr>
          <p:cNvCxnSpPr>
            <a:cxnSpLocks/>
          </p:cNvCxnSpPr>
          <p:nvPr/>
        </p:nvCxnSpPr>
        <p:spPr>
          <a:xfrm flipV="1">
            <a:off x="4165345" y="3689345"/>
            <a:ext cx="879318" cy="81811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496BA5-89EB-4F8E-DBD9-51D3BA9BE316}"/>
              </a:ext>
            </a:extLst>
          </p:cNvPr>
          <p:cNvCxnSpPr>
            <a:cxnSpLocks/>
          </p:cNvCxnSpPr>
          <p:nvPr/>
        </p:nvCxnSpPr>
        <p:spPr>
          <a:xfrm>
            <a:off x="4186243" y="3713783"/>
            <a:ext cx="858420" cy="6396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0209CA-E0CA-C4C1-7897-EC505B0017A7}"/>
              </a:ext>
            </a:extLst>
          </p:cNvPr>
          <p:cNvCxnSpPr>
            <a:cxnSpLocks/>
          </p:cNvCxnSpPr>
          <p:nvPr/>
        </p:nvCxnSpPr>
        <p:spPr>
          <a:xfrm>
            <a:off x="4164436" y="2698742"/>
            <a:ext cx="880227" cy="7302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2807D3-44C0-ADFD-1EB9-A26838389F49}"/>
              </a:ext>
            </a:extLst>
          </p:cNvPr>
          <p:cNvCxnSpPr>
            <a:cxnSpLocks/>
          </p:cNvCxnSpPr>
          <p:nvPr/>
        </p:nvCxnSpPr>
        <p:spPr>
          <a:xfrm>
            <a:off x="4169392" y="1831345"/>
            <a:ext cx="905701" cy="6358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C23C89-8E46-1FE2-CF02-46C14153D4C6}"/>
              </a:ext>
            </a:extLst>
          </p:cNvPr>
          <p:cNvCxnSpPr>
            <a:cxnSpLocks/>
          </p:cNvCxnSpPr>
          <p:nvPr/>
        </p:nvCxnSpPr>
        <p:spPr>
          <a:xfrm>
            <a:off x="5497983" y="3735887"/>
            <a:ext cx="952849" cy="66545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12638C-C9AF-8D83-F3EF-AA7C40662F43}"/>
              </a:ext>
            </a:extLst>
          </p:cNvPr>
          <p:cNvCxnSpPr>
            <a:cxnSpLocks/>
          </p:cNvCxnSpPr>
          <p:nvPr/>
        </p:nvCxnSpPr>
        <p:spPr>
          <a:xfrm flipV="1">
            <a:off x="6948334" y="3251557"/>
            <a:ext cx="960366" cy="122705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1C76C2-B06B-D761-EB19-263C9CD37672}"/>
              </a:ext>
            </a:extLst>
          </p:cNvPr>
          <p:cNvCxnSpPr>
            <a:cxnSpLocks/>
          </p:cNvCxnSpPr>
          <p:nvPr/>
        </p:nvCxnSpPr>
        <p:spPr>
          <a:xfrm flipV="1">
            <a:off x="6953886" y="3182810"/>
            <a:ext cx="891642" cy="2980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219C22-CBFB-15C9-1CAF-53BC1B4B86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76385" y="2732751"/>
            <a:ext cx="818454" cy="28287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165072-A0DC-BFDF-9268-A9A1C2B89E6B}"/>
              </a:ext>
            </a:extLst>
          </p:cNvPr>
          <p:cNvCxnSpPr>
            <a:cxnSpLocks/>
          </p:cNvCxnSpPr>
          <p:nvPr/>
        </p:nvCxnSpPr>
        <p:spPr>
          <a:xfrm>
            <a:off x="6948334" y="1902160"/>
            <a:ext cx="986298" cy="90165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66DB0F-B094-9DDF-E80B-382A5DE7F10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60197" y="1774739"/>
            <a:ext cx="863374" cy="68088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5487C7-0DFD-DAAE-E3A4-5708F04009D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05351" y="2632710"/>
            <a:ext cx="817505" cy="84928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8A5A5C2-53ED-115F-68D4-C2E2F991203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76006" y="3582112"/>
            <a:ext cx="831654" cy="917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9CDEDE-ACB5-3BC1-0A04-508771627D5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71826" y="1774739"/>
            <a:ext cx="848640" cy="74431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5BCAF-31E0-2B79-2F5C-D2ABB7CB76E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574977" y="2582976"/>
            <a:ext cx="845489" cy="83514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133D11-74CE-0792-1469-30BD4ACD882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19442" y="2582976"/>
            <a:ext cx="817779" cy="9315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138048-1636-F38E-293E-39909A7DE60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3956" y="3592454"/>
            <a:ext cx="823812" cy="848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A0E7D3B-3DDC-8287-CF4C-0E4216C7288B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>
            <a:off x="1642700" y="3256321"/>
            <a:ext cx="599054" cy="125114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41376F-8D81-CFDA-C624-A597980884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2494" y="1343181"/>
            <a:ext cx="668379" cy="123979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F7DB30-FD4F-00F2-DDFC-77AC07B4481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05644" y="2227225"/>
            <a:ext cx="645229" cy="13652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769031-105F-4BBF-4089-8699269F21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72157" y="3592454"/>
            <a:ext cx="778716" cy="144927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ADF327-6DB0-FE8A-0F87-D6928BB8895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91264" y="4507463"/>
            <a:ext cx="650490" cy="75580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9EEFF2-2A3E-692B-DCCA-B8E95786B9EB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 flipV="1">
            <a:off x="1642700" y="3592454"/>
            <a:ext cx="608173" cy="76098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5CB741-8D3C-63FA-1143-605DC628AA8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591010" y="1774739"/>
            <a:ext cx="618886" cy="41121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88FC75-36D5-0121-58E5-0509A34B5E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5533" y="2582976"/>
            <a:ext cx="645340" cy="62921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638FD9D7-F6A9-C71A-D1A6-92BC3A42AA3D}"/>
              </a:ext>
            </a:extLst>
          </p:cNvPr>
          <p:cNvSpPr/>
          <p:nvPr/>
        </p:nvSpPr>
        <p:spPr>
          <a:xfrm rot="16200000">
            <a:off x="4207794" y="-1263867"/>
            <a:ext cx="767159" cy="4699240"/>
          </a:xfrm>
          <a:prstGeom prst="rightBrace">
            <a:avLst>
              <a:gd name="adj1" fmla="val 8333"/>
              <a:gd name="adj2" fmla="val 48954"/>
            </a:avLst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5395F2-E965-882F-F004-2401844A5DC2}"/>
              </a:ext>
            </a:extLst>
          </p:cNvPr>
          <p:cNvSpPr txBox="1"/>
          <p:nvPr/>
        </p:nvSpPr>
        <p:spPr>
          <a:xfrm>
            <a:off x="1031989" y="55121"/>
            <a:ext cx="7792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final layers have 2000 neurons each layer, with the final 2 layers with dropouts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-&gt; </a:t>
            </a:r>
            <a:r>
              <a:rPr lang="en-US" dirty="0" err="1"/>
              <a:t>ReLu</a:t>
            </a:r>
            <a:r>
              <a:rPr lang="en-US" dirty="0"/>
              <a:t> -&gt; Dropout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84B57A-08F0-1C4C-E98F-EBAEB9730BA9}"/>
              </a:ext>
            </a:extLst>
          </p:cNvPr>
          <p:cNvSpPr txBox="1"/>
          <p:nvPr/>
        </p:nvSpPr>
        <p:spPr>
          <a:xfrm>
            <a:off x="1873189" y="5263266"/>
            <a:ext cx="4947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ANN_PROPERTIES ARCHITECTURE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4E21B-F04F-008E-F50A-C0F22358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48" y="1376246"/>
            <a:ext cx="591363" cy="57917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66FBAC6-B16A-EF7F-87DC-921E65E3EC39}"/>
              </a:ext>
            </a:extLst>
          </p:cNvPr>
          <p:cNvSpPr txBox="1"/>
          <p:nvPr/>
        </p:nvSpPr>
        <p:spPr>
          <a:xfrm>
            <a:off x="7453423" y="463411"/>
            <a:ext cx="3702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First layer: 80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Second layer: 60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Third layer: 20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Activation: ‘</a:t>
            </a:r>
            <a:r>
              <a:rPr lang="en-US" dirty="0" err="1">
                <a:solidFill>
                  <a:prstClr val="white"/>
                </a:solidFill>
                <a:latin typeface="Century Gothic" panose="020B0502020202020204"/>
              </a:rPr>
              <a:t>relu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Batch size = 32; Epochs =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Loss: </a:t>
            </a:r>
            <a:r>
              <a:rPr lang="en-US" dirty="0" err="1">
                <a:solidFill>
                  <a:prstClr val="white"/>
                </a:solidFill>
                <a:latin typeface="Century Gothic" panose="020B0502020202020204"/>
              </a:rPr>
              <a:t>mse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; Optimizer: Adam with no learning rate schedule.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D6D000-4021-7CBA-6F40-D8847E32DAEE}"/>
              </a:ext>
            </a:extLst>
          </p:cNvPr>
          <p:cNvSpPr txBox="1"/>
          <p:nvPr/>
        </p:nvSpPr>
        <p:spPr>
          <a:xfrm>
            <a:off x="7485385" y="3684056"/>
            <a:ext cx="4277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Numerical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the variables with multiple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and 1 for True of False categorical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</p:txBody>
      </p:sp>
    </p:spTree>
    <p:extLst>
      <p:ext uri="{BB962C8B-B14F-4D97-AF65-F5344CB8AC3E}">
        <p14:creationId xmlns:p14="http://schemas.microsoft.com/office/powerpoint/2010/main" val="241578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79743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 (Living_price)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125A7-5104-504B-D838-C660D01E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411793"/>
            <a:ext cx="6878472" cy="460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C5F5-1DBF-9972-98E5-50E0C7AD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87" y="1411793"/>
            <a:ext cx="3399078" cy="2768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0B17F-88ED-920A-9A01-DC5D86725EB4}"/>
              </a:ext>
            </a:extLst>
          </p:cNvPr>
          <p:cNvSpPr txBox="1"/>
          <p:nvPr/>
        </p:nvSpPr>
        <p:spPr>
          <a:xfrm>
            <a:off x="7279687" y="4491927"/>
            <a:ext cx="515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1.16% to 2.62%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well.</a:t>
            </a:r>
          </a:p>
        </p:txBody>
      </p:sp>
    </p:spTree>
    <p:extLst>
      <p:ext uri="{BB962C8B-B14F-4D97-AF65-F5344CB8AC3E}">
        <p14:creationId xmlns:p14="http://schemas.microsoft.com/office/powerpoint/2010/main" val="4205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6" y="240183"/>
            <a:ext cx="11101135" cy="902906"/>
          </a:xfrm>
        </p:spPr>
        <p:txBody>
          <a:bodyPr>
            <a:normAutofit fontScale="90000"/>
          </a:bodyPr>
          <a:lstStyle/>
          <a:p>
            <a:r>
              <a:rPr lang="en-US" dirty="0"/>
              <a:t>APE and AE of Living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1886B-B535-1B00-2820-B83EC4E3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8" y="1100556"/>
            <a:ext cx="4777273" cy="5517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2744C-39F1-D5B7-A6DF-CEFE5FB4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60" y="1100555"/>
            <a:ext cx="4432356" cy="3189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C3B8E8-7F95-2F39-4FF9-EB9FE2933488}"/>
              </a:ext>
            </a:extLst>
          </p:cNvPr>
          <p:cNvSpPr txBox="1"/>
          <p:nvPr/>
        </p:nvSpPr>
        <p:spPr>
          <a:xfrm>
            <a:off x="5537560" y="4450702"/>
            <a:ext cx="4702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APE median: 8.56% to 10.73%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AE_median</a:t>
            </a:r>
            <a:r>
              <a:rPr lang="en-US" dirty="0"/>
              <a:t>: $9106.42 to $11130.75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AE_mean</a:t>
            </a:r>
            <a:r>
              <a:rPr lang="en-US" dirty="0"/>
              <a:t>: $18270.10 to $20952.50</a:t>
            </a:r>
          </a:p>
        </p:txBody>
      </p:sp>
    </p:spTree>
    <p:extLst>
      <p:ext uri="{BB962C8B-B14F-4D97-AF65-F5344CB8AC3E}">
        <p14:creationId xmlns:p14="http://schemas.microsoft.com/office/powerpoint/2010/main" val="331206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5A90-76A4-C5A1-07D4-CDA8CB06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978092"/>
            <a:ext cx="11059500" cy="1149291"/>
          </a:xfrm>
        </p:spPr>
        <p:txBody>
          <a:bodyPr>
            <a:normAutofit/>
          </a:bodyPr>
          <a:lstStyle/>
          <a:p>
            <a:r>
              <a:rPr lang="en-US" sz="6000" dirty="0"/>
              <a:t>Predicting the actual housing price</a:t>
            </a:r>
          </a:p>
        </p:txBody>
      </p:sp>
    </p:spTree>
    <p:extLst>
      <p:ext uri="{BB962C8B-B14F-4D97-AF65-F5344CB8AC3E}">
        <p14:creationId xmlns:p14="http://schemas.microsoft.com/office/powerpoint/2010/main" val="159821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03050"/>
          </a:xfrm>
        </p:spPr>
        <p:txBody>
          <a:bodyPr/>
          <a:lstStyle/>
          <a:p>
            <a:r>
              <a:rPr lang="en-US" dirty="0" err="1"/>
              <a:t>ANN_price</a:t>
            </a:r>
            <a:r>
              <a:rPr lang="en-US" dirty="0"/>
              <a:t> features and target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A44B1-B567-2C51-9C98-E7B691DB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" y="2080186"/>
            <a:ext cx="5125481" cy="278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5DCA4-29D3-7B17-F15F-62BCDFF9237C}"/>
              </a:ext>
            </a:extLst>
          </p:cNvPr>
          <p:cNvSpPr txBox="1"/>
          <p:nvPr/>
        </p:nvSpPr>
        <p:spPr>
          <a:xfrm>
            <a:off x="174307" y="1626952"/>
            <a:ext cx="558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of August 2022 Data (Combined test folds)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1559C-DFDE-D396-FF69-E90F19A74F30}"/>
              </a:ext>
            </a:extLst>
          </p:cNvPr>
          <p:cNvSpPr txBox="1"/>
          <p:nvPr/>
        </p:nvSpPr>
        <p:spPr>
          <a:xfrm>
            <a:off x="5299788" y="2080186"/>
            <a:ext cx="6587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Predicted_price1 = </a:t>
            </a:r>
            <a:r>
              <a:rPr lang="en-US" dirty="0" err="1"/>
              <a:t>lotArea</a:t>
            </a:r>
            <a:r>
              <a:rPr lang="en-US" dirty="0"/>
              <a:t> * </a:t>
            </a:r>
            <a:r>
              <a:rPr lang="en-US" dirty="0" err="1"/>
              <a:t>predicted_price</a:t>
            </a:r>
            <a:r>
              <a:rPr lang="en-US" dirty="0"/>
              <a:t>/</a:t>
            </a:r>
            <a:r>
              <a:rPr lang="en-US" dirty="0" err="1"/>
              <a:t>lotsqft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Predicted_price2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Predicted_living_price</a:t>
            </a:r>
            <a:r>
              <a:rPr lang="en-US" dirty="0"/>
              <a:t> if </a:t>
            </a:r>
            <a:r>
              <a:rPr lang="en-US" dirty="0" err="1"/>
              <a:t>liv_lot_ratio</a:t>
            </a:r>
            <a:r>
              <a:rPr lang="en-US" dirty="0"/>
              <a:t> &gt;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(1/</a:t>
            </a:r>
            <a:r>
              <a:rPr lang="en-US" dirty="0" err="1"/>
              <a:t>liv_lot_ratio</a:t>
            </a:r>
            <a:r>
              <a:rPr lang="en-US" dirty="0"/>
              <a:t>) * </a:t>
            </a:r>
            <a:r>
              <a:rPr lang="en-US" dirty="0" err="1"/>
              <a:t>predicted_living_price</a:t>
            </a:r>
            <a:r>
              <a:rPr lang="en-US" dirty="0"/>
              <a:t> if </a:t>
            </a:r>
            <a:r>
              <a:rPr lang="en-US" dirty="0" err="1"/>
              <a:t>liv_lot_ratio</a:t>
            </a:r>
            <a:r>
              <a:rPr lang="en-US" dirty="0"/>
              <a:t> &lt;=1.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Multicollinearity is acceptable since these newer features are created from the older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later results, the model didn’t overfit.</a:t>
            </a:r>
          </a:p>
        </p:txBody>
      </p:sp>
    </p:spTree>
    <p:extLst>
      <p:ext uri="{BB962C8B-B14F-4D97-AF65-F5344CB8AC3E}">
        <p14:creationId xmlns:p14="http://schemas.microsoft.com/office/powerpoint/2010/main" val="1349045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12830"/>
            <a:ext cx="11101135" cy="1095853"/>
          </a:xfrm>
        </p:spPr>
        <p:txBody>
          <a:bodyPr/>
          <a:lstStyle/>
          <a:p>
            <a:r>
              <a:rPr lang="en-US" dirty="0" err="1"/>
              <a:t>ANN_price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8254C-CFD3-AD1A-9E3F-B9B61545BD9C}"/>
              </a:ext>
            </a:extLst>
          </p:cNvPr>
          <p:cNvSpPr txBox="1"/>
          <p:nvPr/>
        </p:nvSpPr>
        <p:spPr>
          <a:xfrm>
            <a:off x="402671" y="1308683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LivingAreaValue</a:t>
            </a:r>
            <a:r>
              <a:rPr lang="en-US" dirty="0"/>
              <a:t> =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B7A47-0864-FB63-03B8-4B9B5FF2908C}"/>
              </a:ext>
            </a:extLst>
          </p:cNvPr>
          <p:cNvSpPr txBox="1"/>
          <p:nvPr/>
        </p:nvSpPr>
        <p:spPr>
          <a:xfrm>
            <a:off x="402670" y="1783456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lotArea</a:t>
            </a:r>
            <a:r>
              <a:rPr lang="en-US" dirty="0"/>
              <a:t> = 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DA555-814A-9330-8EE8-0AC743490802}"/>
              </a:ext>
            </a:extLst>
          </p:cNvPr>
          <p:cNvSpPr txBox="1"/>
          <p:nvPr/>
        </p:nvSpPr>
        <p:spPr>
          <a:xfrm>
            <a:off x="402670" y="2258229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= x1/x2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7A3C1-BB95-9D59-9AF9-4F82FB06F5E5}"/>
              </a:ext>
            </a:extLst>
          </p:cNvPr>
          <p:cNvSpPr txBox="1"/>
          <p:nvPr/>
        </p:nvSpPr>
        <p:spPr>
          <a:xfrm>
            <a:off x="402670" y="2821361"/>
            <a:ext cx="27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Predicted_price_lotsqft</a:t>
            </a:r>
            <a:r>
              <a:rPr lang="en-US" dirty="0"/>
              <a:t> (</a:t>
            </a:r>
            <a:r>
              <a:rPr lang="en-US" dirty="0" err="1"/>
              <a:t>ANN_location’s</a:t>
            </a:r>
            <a:r>
              <a:rPr lang="en-US" dirty="0"/>
              <a:t> output)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F2654-D80E-7A48-FF7A-1895953E5606}"/>
              </a:ext>
            </a:extLst>
          </p:cNvPr>
          <p:cNvSpPr txBox="1"/>
          <p:nvPr/>
        </p:nvSpPr>
        <p:spPr>
          <a:xfrm>
            <a:off x="402668" y="6181883"/>
            <a:ext cx="403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***: Adjusted based on liv/</a:t>
            </a:r>
            <a:r>
              <a:rPr lang="en-US" dirty="0" err="1"/>
              <a:t>lot_ratio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638C1-75B0-A901-DE1A-510EF657BF97}"/>
              </a:ext>
            </a:extLst>
          </p:cNvPr>
          <p:cNvSpPr txBox="1"/>
          <p:nvPr/>
        </p:nvSpPr>
        <p:spPr>
          <a:xfrm>
            <a:off x="402670" y="4501623"/>
            <a:ext cx="317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Predicted_price1 </a:t>
            </a:r>
          </a:p>
          <a:p>
            <a:r>
              <a:rPr lang="en-US" dirty="0"/>
              <a:t>(</a:t>
            </a:r>
            <a:r>
              <a:rPr lang="en-US" dirty="0" err="1"/>
              <a:t>ANN_location’s</a:t>
            </a:r>
            <a:r>
              <a:rPr lang="en-US" dirty="0"/>
              <a:t> output * x2)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C0337-5F7B-7DE9-99FC-71A50A8F115E}"/>
              </a:ext>
            </a:extLst>
          </p:cNvPr>
          <p:cNvSpPr txBox="1"/>
          <p:nvPr/>
        </p:nvSpPr>
        <p:spPr>
          <a:xfrm>
            <a:off x="402670" y="3661492"/>
            <a:ext cx="287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Predicted_living_price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ANN_properties_output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2BDD3-B98D-DECB-176A-CBA8249479DC}"/>
              </a:ext>
            </a:extLst>
          </p:cNvPr>
          <p:cNvSpPr txBox="1"/>
          <p:nvPr/>
        </p:nvSpPr>
        <p:spPr>
          <a:xfrm>
            <a:off x="402668" y="5341753"/>
            <a:ext cx="510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Predicted_price2</a:t>
            </a:r>
          </a:p>
          <a:p>
            <a:r>
              <a:rPr lang="en-US" dirty="0"/>
              <a:t>(</a:t>
            </a:r>
            <a:r>
              <a:rPr lang="en-US" dirty="0" err="1"/>
              <a:t>ANN_properties_output</a:t>
            </a:r>
            <a:r>
              <a:rPr lang="en-US" dirty="0"/>
              <a:t> * (1/</a:t>
            </a:r>
            <a:r>
              <a:rPr lang="en-US" dirty="0" err="1"/>
              <a:t>liv_lot_ratio</a:t>
            </a:r>
            <a:r>
              <a:rPr lang="en-US" dirty="0"/>
              <a:t>) )***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DF052-7717-21FC-AEAA-365CF1E9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02" y="1391054"/>
            <a:ext cx="3955759" cy="3583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38816-38D9-AD55-C189-7241054E3AFC}"/>
              </a:ext>
            </a:extLst>
          </p:cNvPr>
          <p:cNvSpPr txBox="1"/>
          <p:nvPr/>
        </p:nvSpPr>
        <p:spPr>
          <a:xfrm>
            <a:off x="7743039" y="1391054"/>
            <a:ext cx="404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= MSE; optimizer =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Batch_size</a:t>
            </a:r>
            <a:r>
              <a:rPr lang="en-US" dirty="0"/>
              <a:t> = 32; Epochs = 80.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2F4CD-BA89-BCCD-2987-D8EE4E2BDE91}"/>
              </a:ext>
            </a:extLst>
          </p:cNvPr>
          <p:cNvSpPr txBox="1"/>
          <p:nvPr/>
        </p:nvSpPr>
        <p:spPr>
          <a:xfrm>
            <a:off x="7743039" y="2590529"/>
            <a:ext cx="4319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7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</p:txBody>
      </p:sp>
    </p:spTree>
    <p:extLst>
      <p:ext uri="{BB962C8B-B14F-4D97-AF65-F5344CB8AC3E}">
        <p14:creationId xmlns:p14="http://schemas.microsoft.com/office/powerpoint/2010/main" val="128466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6F03-66AD-C791-9589-6453A8F3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12939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0883D-4F74-979E-6243-5D9D19AB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02" y="1352939"/>
            <a:ext cx="3253663" cy="264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A1F9-7FBA-C405-395F-817630A2CCD5}"/>
              </a:ext>
            </a:extLst>
          </p:cNvPr>
          <p:cNvSpPr txBox="1"/>
          <p:nvPr/>
        </p:nvSpPr>
        <p:spPr>
          <a:xfrm>
            <a:off x="7728467" y="4139198"/>
            <a:ext cx="515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1.28% to 5.23%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well.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E8F336-1CE7-C2A6-EDB0-54B8F3AF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1" y="1352939"/>
            <a:ext cx="7087461" cy="48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25C9-434D-A827-4538-BCD15800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92857"/>
          </a:xfrm>
        </p:spPr>
        <p:txBody>
          <a:bodyPr/>
          <a:lstStyle/>
          <a:p>
            <a:r>
              <a:rPr lang="en-US" dirty="0"/>
              <a:t>MAPE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1DF74-568F-659F-1365-F2A8CA72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717124"/>
            <a:ext cx="5556000" cy="4601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02511-8422-1A85-6742-58C5EEFA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60" y="1717124"/>
            <a:ext cx="3407063" cy="2836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DB2DA1-F479-67CB-3074-0635BD55FA3E}"/>
              </a:ext>
            </a:extLst>
          </p:cNvPr>
          <p:cNvSpPr txBox="1"/>
          <p:nvPr/>
        </p:nvSpPr>
        <p:spPr>
          <a:xfrm>
            <a:off x="6240460" y="4721290"/>
            <a:ext cx="393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MAPE: 8.2% to 9.8%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predictions are off by 8.2% to 9.8% from the actual values. </a:t>
            </a:r>
          </a:p>
        </p:txBody>
      </p:sp>
    </p:spTree>
    <p:extLst>
      <p:ext uri="{BB962C8B-B14F-4D97-AF65-F5344CB8AC3E}">
        <p14:creationId xmlns:p14="http://schemas.microsoft.com/office/powerpoint/2010/main" val="3360695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B4CA-A8AF-5B2F-64D9-82B78261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325396"/>
            <a:ext cx="11101135" cy="1055535"/>
          </a:xfrm>
        </p:spPr>
        <p:txBody>
          <a:bodyPr/>
          <a:lstStyle/>
          <a:p>
            <a:r>
              <a:rPr lang="en-US" dirty="0"/>
              <a:t>APE and AE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AC158-D577-62ED-9C54-070D1404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431" y="1224043"/>
            <a:ext cx="4676775" cy="514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669D9-1388-B91D-92F4-0FAE7722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32" y="1224043"/>
            <a:ext cx="2965438" cy="2862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25F2E7-89B9-A1C2-D4FD-A17A492EFEB5}"/>
              </a:ext>
            </a:extLst>
          </p:cNvPr>
          <p:cNvSpPr txBox="1"/>
          <p:nvPr/>
        </p:nvSpPr>
        <p:spPr>
          <a:xfrm>
            <a:off x="5409132" y="4273420"/>
            <a:ext cx="568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APE median: 6.2% to 7.8%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 median: $28600 to $35400</a:t>
            </a:r>
          </a:p>
        </p:txBody>
      </p:sp>
    </p:spTree>
    <p:extLst>
      <p:ext uri="{BB962C8B-B14F-4D97-AF65-F5344CB8AC3E}">
        <p14:creationId xmlns:p14="http://schemas.microsoft.com/office/powerpoint/2010/main" val="43613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8CD3-EA82-9383-5E01-E1C51265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79942"/>
            <a:ext cx="11101135" cy="1624359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methodology of predicting 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308E-4C8D-84BB-A036-99BCE984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904301"/>
            <a:ext cx="11101136" cy="45636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monthly data from Zillow rapid-API. Number of samples: 10000 to 15000.</a:t>
            </a:r>
          </a:p>
          <a:p>
            <a:r>
              <a:rPr lang="en-US" dirty="0"/>
              <a:t>Clean the datasets for EDA. Use unsupervised learning to see if the raw features can really distinguish housing prices.</a:t>
            </a:r>
          </a:p>
          <a:p>
            <a:r>
              <a:rPr lang="en-US" dirty="0"/>
              <a:t>Create new features and targets based on the EDA. Then, build deep learning models.</a:t>
            </a:r>
          </a:p>
          <a:p>
            <a:r>
              <a:rPr lang="en-US" dirty="0"/>
              <a:t>Build 3 ANN models:</a:t>
            </a:r>
          </a:p>
          <a:p>
            <a:r>
              <a:rPr lang="en-US" dirty="0"/>
              <a:t>+ </a:t>
            </a:r>
            <a:r>
              <a:rPr lang="en-US" dirty="0" err="1"/>
              <a:t>ANN_location</a:t>
            </a:r>
            <a:r>
              <a:rPr lang="en-US" dirty="0"/>
              <a:t>: predict price/</a:t>
            </a:r>
            <a:r>
              <a:rPr lang="en-US" dirty="0" err="1"/>
              <a:t>lotsqft</a:t>
            </a:r>
            <a:r>
              <a:rPr lang="en-US" dirty="0"/>
              <a:t> based on location.</a:t>
            </a:r>
          </a:p>
          <a:p>
            <a:r>
              <a:rPr lang="en-US" dirty="0"/>
              <a:t>+ </a:t>
            </a:r>
            <a:r>
              <a:rPr lang="en-US" dirty="0" err="1"/>
              <a:t>ANN_properties</a:t>
            </a:r>
            <a:r>
              <a:rPr lang="en-US" dirty="0"/>
              <a:t>: predict price of the inner part of the house.</a:t>
            </a:r>
          </a:p>
          <a:p>
            <a:r>
              <a:rPr lang="en-US" dirty="0"/>
              <a:t>+ </a:t>
            </a:r>
            <a:r>
              <a:rPr lang="en-US" dirty="0" err="1"/>
              <a:t>ANN_price</a:t>
            </a:r>
            <a:r>
              <a:rPr lang="en-US" dirty="0"/>
              <a:t>: predict the price of the house based on other features and the results of the first 2 models.</a:t>
            </a:r>
          </a:p>
          <a:p>
            <a:r>
              <a:rPr lang="en-US" dirty="0"/>
              <a:t>Use R-squared and MAPE with cross 5-folds validation to evaluate the performance of the model on monthly data.</a:t>
            </a:r>
          </a:p>
        </p:txBody>
      </p:sp>
    </p:spTree>
    <p:extLst>
      <p:ext uri="{BB962C8B-B14F-4D97-AF65-F5344CB8AC3E}">
        <p14:creationId xmlns:p14="http://schemas.microsoft.com/office/powerpoint/2010/main" val="422129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CED1-A03B-B8B9-2B39-F46A39DE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12026"/>
            <a:ext cx="11101135" cy="810628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APE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52B7-B1E4-F716-6A03-B15D978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5" y="933768"/>
            <a:ext cx="6739201" cy="498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CDD6-4334-B961-9C3A-6FEE076CAB86}"/>
              </a:ext>
            </a:extLst>
          </p:cNvPr>
          <p:cNvSpPr txBox="1"/>
          <p:nvPr/>
        </p:nvSpPr>
        <p:spPr>
          <a:xfrm>
            <a:off x="1741722" y="1596616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0DBC8-8CC7-128C-227D-13F17E7C0591}"/>
              </a:ext>
            </a:extLst>
          </p:cNvPr>
          <p:cNvSpPr txBox="1"/>
          <p:nvPr/>
        </p:nvSpPr>
        <p:spPr>
          <a:xfrm>
            <a:off x="2667163" y="1608617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4D178-9003-31F7-5744-07FE1684B1EF}"/>
              </a:ext>
            </a:extLst>
          </p:cNvPr>
          <p:cNvSpPr txBox="1"/>
          <p:nvPr/>
        </p:nvSpPr>
        <p:spPr>
          <a:xfrm>
            <a:off x="4164628" y="1752798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BE3EA-26FF-995F-CDE1-608BFF051D48}"/>
              </a:ext>
            </a:extLst>
          </p:cNvPr>
          <p:cNvSpPr txBox="1"/>
          <p:nvPr/>
        </p:nvSpPr>
        <p:spPr>
          <a:xfrm>
            <a:off x="1131115" y="2842164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286B9-15E8-8520-831F-BC35CFBD4683}"/>
              </a:ext>
            </a:extLst>
          </p:cNvPr>
          <p:cNvSpPr txBox="1"/>
          <p:nvPr/>
        </p:nvSpPr>
        <p:spPr>
          <a:xfrm>
            <a:off x="3563289" y="2995852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7E0EA-BF7E-991E-DF99-00E256561C35}"/>
              </a:ext>
            </a:extLst>
          </p:cNvPr>
          <p:cNvSpPr txBox="1"/>
          <p:nvPr/>
        </p:nvSpPr>
        <p:spPr>
          <a:xfrm>
            <a:off x="3630662" y="4175447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2D8ED-B1D2-C917-D9CC-46379CC84B23}"/>
              </a:ext>
            </a:extLst>
          </p:cNvPr>
          <p:cNvSpPr txBox="1"/>
          <p:nvPr/>
        </p:nvSpPr>
        <p:spPr>
          <a:xfrm>
            <a:off x="2332799" y="2928842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5FF8B-BA51-4628-D860-675A1751671E}"/>
              </a:ext>
            </a:extLst>
          </p:cNvPr>
          <p:cNvSpPr txBox="1"/>
          <p:nvPr/>
        </p:nvSpPr>
        <p:spPr>
          <a:xfrm>
            <a:off x="2228416" y="4097306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9DB7B-B265-2062-344C-0B9B303404B4}"/>
              </a:ext>
            </a:extLst>
          </p:cNvPr>
          <p:cNvSpPr txBox="1"/>
          <p:nvPr/>
        </p:nvSpPr>
        <p:spPr>
          <a:xfrm>
            <a:off x="4880335" y="2749831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8C1B2-FA87-7403-AA16-A76578344D0D}"/>
              </a:ext>
            </a:extLst>
          </p:cNvPr>
          <p:cNvSpPr txBox="1"/>
          <p:nvPr/>
        </p:nvSpPr>
        <p:spPr>
          <a:xfrm>
            <a:off x="4870292" y="3454828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9E3A1-87B4-A4F6-6707-92FF27B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16" y="932064"/>
            <a:ext cx="3977333" cy="2708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51F23-02EC-898B-211F-6E9D0B9E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92" y="3624105"/>
            <a:ext cx="4072157" cy="27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4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D25E-AA3D-8F7B-7A89-52DE91F5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156271"/>
            <a:ext cx="11101135" cy="72896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Actual_price</a:t>
            </a:r>
            <a:r>
              <a:rPr lang="en-US" sz="3600" dirty="0"/>
              <a:t> vs. </a:t>
            </a:r>
            <a:r>
              <a:rPr lang="en-US" sz="3600" dirty="0" err="1"/>
              <a:t>predicted_price</a:t>
            </a:r>
            <a:r>
              <a:rPr lang="en-US" sz="3600" dirty="0"/>
              <a:t> in January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C19CB-E4BA-A346-56EF-981AA610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5" y="988646"/>
            <a:ext cx="7160781" cy="56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D652-BB3B-BAB9-A2D5-698D9EB0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21219"/>
            <a:ext cx="11101135" cy="1204910"/>
          </a:xfrm>
        </p:spPr>
        <p:txBody>
          <a:bodyPr/>
          <a:lstStyle/>
          <a:p>
            <a:r>
              <a:rPr lang="en-US" dirty="0"/>
              <a:t>Next steps in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5375-3786-FE51-FCC5-09786E9B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56431"/>
            <a:ext cx="11101136" cy="4980349"/>
          </a:xfrm>
        </p:spPr>
        <p:txBody>
          <a:bodyPr/>
          <a:lstStyle/>
          <a:p>
            <a:r>
              <a:rPr lang="en-US" dirty="0"/>
              <a:t>Collect more data: Rapid </a:t>
            </a:r>
            <a:r>
              <a:rPr lang="en-US" dirty="0" err="1"/>
              <a:t>Api</a:t>
            </a:r>
            <a:r>
              <a:rPr lang="en-US" dirty="0"/>
              <a:t> just released housing price history so we can collect more houses with their latest prices.</a:t>
            </a:r>
          </a:p>
          <a:p>
            <a:r>
              <a:rPr lang="en-US" dirty="0"/>
              <a:t>Time Series Analysis on housing price.</a:t>
            </a:r>
          </a:p>
        </p:txBody>
      </p:sp>
    </p:spTree>
    <p:extLst>
      <p:ext uri="{BB962C8B-B14F-4D97-AF65-F5344CB8AC3E}">
        <p14:creationId xmlns:p14="http://schemas.microsoft.com/office/powerpoint/2010/main" val="105342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40-873B-EA73-1FB2-8B758C87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96521"/>
          </a:xfrm>
        </p:spPr>
        <p:txBody>
          <a:bodyPr/>
          <a:lstStyle/>
          <a:p>
            <a:r>
              <a:rPr lang="en-US" dirty="0">
                <a:latin typeface="+mn-lt"/>
              </a:rPr>
              <a:t>TSNE 2D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FA0F1-545F-2E2D-21D8-C7B93EC6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9" y="1547457"/>
            <a:ext cx="10165272" cy="46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9E23-9303-01C5-F5F4-C81E9A14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79743"/>
          </a:xfrm>
        </p:spPr>
        <p:txBody>
          <a:bodyPr/>
          <a:lstStyle/>
          <a:p>
            <a:r>
              <a:rPr lang="en-US" dirty="0"/>
              <a:t>Restrictions for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7CD25-2AC8-1893-F50E-EFAFC06D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924880"/>
            <a:ext cx="11101136" cy="3779837"/>
          </a:xfrm>
        </p:spPr>
        <p:txBody>
          <a:bodyPr/>
          <a:lstStyle/>
          <a:p>
            <a:r>
              <a:rPr lang="en-US" dirty="0"/>
              <a:t>Datapoints that are not allowed to be in the datasets:</a:t>
            </a:r>
          </a:p>
          <a:p>
            <a:r>
              <a:rPr lang="en-US" dirty="0"/>
              <a:t>Lot Area (</a:t>
            </a:r>
            <a:r>
              <a:rPr lang="en-US" dirty="0" err="1"/>
              <a:t>sqft</a:t>
            </a:r>
            <a:r>
              <a:rPr lang="en-US" dirty="0"/>
              <a:t>) = 0 and lot Area (</a:t>
            </a:r>
            <a:r>
              <a:rPr lang="en-US" dirty="0" err="1"/>
              <a:t>sqft</a:t>
            </a:r>
            <a:r>
              <a:rPr lang="en-US" dirty="0"/>
              <a:t>) &gt;100000. (“Hybrid” house: A house and a barn at once).</a:t>
            </a:r>
          </a:p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&gt; $1000: Lot Area is small. This is more of an expensive apartment or townhome.</a:t>
            </a:r>
          </a:p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&gt; 2: Living area is double the </a:t>
            </a:r>
            <a:r>
              <a:rPr lang="en-US" dirty="0" err="1"/>
              <a:t>lotArea</a:t>
            </a:r>
            <a:r>
              <a:rPr lang="en-US" dirty="0"/>
              <a:t>. It is likely a whole townhome.</a:t>
            </a:r>
          </a:p>
        </p:txBody>
      </p:sp>
    </p:spTree>
    <p:extLst>
      <p:ext uri="{BB962C8B-B14F-4D97-AF65-F5344CB8AC3E}">
        <p14:creationId xmlns:p14="http://schemas.microsoft.com/office/powerpoint/2010/main" val="156786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3BB3-4373-930D-BAF5-8AA90A58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97189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76AB9-8D5C-2BDA-F2F0-55920DC8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936157"/>
            <a:ext cx="11101136" cy="3779837"/>
          </a:xfrm>
        </p:spPr>
        <p:txBody>
          <a:bodyPr/>
          <a:lstStyle/>
          <a:p>
            <a:r>
              <a:rPr lang="en-US" dirty="0"/>
              <a:t>AE: Absolute Error = |</a:t>
            </a:r>
            <a:r>
              <a:rPr lang="en-US" dirty="0" err="1"/>
              <a:t>actual_value</a:t>
            </a:r>
            <a:r>
              <a:rPr lang="en-US" dirty="0"/>
              <a:t> – </a:t>
            </a:r>
            <a:r>
              <a:rPr lang="en-US" dirty="0" err="1"/>
              <a:t>predicted_value</a:t>
            </a:r>
            <a:r>
              <a:rPr lang="en-US" dirty="0"/>
              <a:t>|</a:t>
            </a:r>
          </a:p>
          <a:p>
            <a:r>
              <a:rPr lang="en-US" dirty="0"/>
              <a:t>APE: Absolute Percentage Error = |AE/</a:t>
            </a:r>
            <a:r>
              <a:rPr lang="en-US" dirty="0" err="1"/>
              <a:t>actual_value</a:t>
            </a:r>
            <a:r>
              <a:rPr lang="en-US" dirty="0"/>
              <a:t>| * 100</a:t>
            </a:r>
          </a:p>
          <a:p>
            <a:r>
              <a:rPr lang="en-US" dirty="0"/>
              <a:t>MAPE: Mean Absolute Percentage Error</a:t>
            </a:r>
          </a:p>
          <a:p>
            <a:r>
              <a:rPr lang="en-US" dirty="0"/>
              <a:t>R-squared: range from 0 to 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0BFA-A902-0F6B-FA60-1735530A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8" y="1936157"/>
            <a:ext cx="2464891" cy="1684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7CED7-214A-C6F0-AFC6-F318B587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8" y="3826075"/>
            <a:ext cx="2464891" cy="17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liv/lot ratio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E4E5-14A3-5CC8-356A-89E1B140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Liv/lot ratio = living area (sqft) / lot area (sqft).</a:t>
            </a:r>
          </a:p>
          <a:p>
            <a:r>
              <a:rPr lang="en-US" dirty="0"/>
              <a:t>Location: City or suburban area.</a:t>
            </a:r>
          </a:p>
          <a:p>
            <a:r>
              <a:rPr lang="en-US" dirty="0"/>
              <a:t>Characteristic: Suburban houses tend to have more lot area than urban houses. While suburban houses are more flat (lower liv/lot ratio), urban houses have more stories (higher liv/lot ratio).</a:t>
            </a:r>
          </a:p>
          <a:p>
            <a:r>
              <a:rPr lang="en-US" dirty="0"/>
              <a:t>Price: Houses with more living area are usually more expensive.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the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E4E5-14A3-5CC8-356A-89E1B1405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436704"/>
            <a:ext cx="11101136" cy="3267810"/>
          </a:xfrm>
        </p:spPr>
        <p:txBody>
          <a:bodyPr/>
          <a:lstStyle/>
          <a:p>
            <a:r>
              <a:rPr lang="en-US" dirty="0"/>
              <a:t>Actual_price: Actual price of the house.</a:t>
            </a:r>
          </a:p>
          <a:p>
            <a:r>
              <a:rPr lang="en-US" dirty="0" err="1"/>
              <a:t>Living_price</a:t>
            </a:r>
            <a:r>
              <a:rPr lang="en-US" dirty="0"/>
              <a:t>: The price of the interior area of the house. </a:t>
            </a:r>
          </a:p>
          <a:p>
            <a:r>
              <a:rPr lang="en-US" dirty="0"/>
              <a:t>If liv/lot ratio &gt; 1,  </a:t>
            </a:r>
            <a:r>
              <a:rPr lang="en-US" dirty="0" err="1"/>
              <a:t>living_price</a:t>
            </a:r>
            <a:r>
              <a:rPr lang="en-US" dirty="0"/>
              <a:t> = actual price.</a:t>
            </a:r>
          </a:p>
          <a:p>
            <a:r>
              <a:rPr lang="en-US" dirty="0"/>
              <a:t>Else, </a:t>
            </a:r>
            <a:r>
              <a:rPr lang="en-US" dirty="0" err="1"/>
              <a:t>living_price</a:t>
            </a:r>
            <a:r>
              <a:rPr lang="en-US" dirty="0"/>
              <a:t> = liv/lot ratio * actual price.</a:t>
            </a:r>
          </a:p>
          <a:p>
            <a:r>
              <a:rPr lang="en-US" dirty="0"/>
              <a:t>Price/livingsqft = Actual_price/</a:t>
            </a:r>
            <a:r>
              <a:rPr lang="en-US" dirty="0" err="1"/>
              <a:t>livingarea</a:t>
            </a:r>
            <a:r>
              <a:rPr lang="en-US" dirty="0"/>
              <a:t>.</a:t>
            </a:r>
          </a:p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= Actual_price/</a:t>
            </a:r>
            <a:r>
              <a:rPr lang="en-US" dirty="0" err="1"/>
              <a:t>lotarea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8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053C-6876-E188-98AB-4C943FA7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751487"/>
            <a:ext cx="11090275" cy="13550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LOCATION EDA AND DL</a:t>
            </a:r>
          </a:p>
        </p:txBody>
      </p:sp>
    </p:spTree>
    <p:extLst>
      <p:ext uri="{BB962C8B-B14F-4D97-AF65-F5344CB8AC3E}">
        <p14:creationId xmlns:p14="http://schemas.microsoft.com/office/powerpoint/2010/main" val="274019367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969</TotalTime>
  <Words>1360</Words>
  <Application>Microsoft Office PowerPoint</Application>
  <PresentationFormat>Widescreen</PresentationFormat>
  <Paragraphs>176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Algerian</vt:lpstr>
      <vt:lpstr>Arial</vt:lpstr>
      <vt:lpstr>Avenir Next LT Pro</vt:lpstr>
      <vt:lpstr>Bell MT</vt:lpstr>
      <vt:lpstr>Century Gothic</vt:lpstr>
      <vt:lpstr>GlowVTI</vt:lpstr>
      <vt:lpstr>Housing price prediction Capstone Project</vt:lpstr>
      <vt:lpstr>Idea behind this project</vt:lpstr>
      <vt:lpstr>Overall methodology of predicting housing price</vt:lpstr>
      <vt:lpstr>TSNE 2D Embedding</vt:lpstr>
      <vt:lpstr>Restrictions for the datasets</vt:lpstr>
      <vt:lpstr>Metrics</vt:lpstr>
      <vt:lpstr>Why liv/lot ratio is important?</vt:lpstr>
      <vt:lpstr>Definitions of the targets</vt:lpstr>
      <vt:lpstr>LOCATION EDA AND DL</vt:lpstr>
      <vt:lpstr>Price/livingsqft distribution with location</vt:lpstr>
      <vt:lpstr>Price/lotsqft distribution with location</vt:lpstr>
      <vt:lpstr>Liv/lot_ratio distribution</vt:lpstr>
      <vt:lpstr>Liv/lot_ratio vs. price/lotsqft </vt:lpstr>
      <vt:lpstr>LOCATION FEATURES AND TARGET</vt:lpstr>
      <vt:lpstr>PowerPoint Presentation</vt:lpstr>
      <vt:lpstr>R-squared comparison (price/lotsqft)</vt:lpstr>
      <vt:lpstr>AE and APE of price/lotsqft</vt:lpstr>
      <vt:lpstr>LIVING PRICE EDA AND DL</vt:lpstr>
      <vt:lpstr>Features and target</vt:lpstr>
      <vt:lpstr>Liv/lot_ratio vs living price Correlation table</vt:lpstr>
      <vt:lpstr>PowerPoint Presentation</vt:lpstr>
      <vt:lpstr>R-squared comparison (Living_price)</vt:lpstr>
      <vt:lpstr>APE and AE of Living price</vt:lpstr>
      <vt:lpstr>Predicting the actual housing price</vt:lpstr>
      <vt:lpstr>ANN_price features and target</vt:lpstr>
      <vt:lpstr>ANN_price architecture</vt:lpstr>
      <vt:lpstr>R-squared comparison</vt:lpstr>
      <vt:lpstr>MAPE Comparison</vt:lpstr>
      <vt:lpstr>APE and AE</vt:lpstr>
      <vt:lpstr>MAP OF APE DISTRIBUTION</vt:lpstr>
      <vt:lpstr>Actual_price vs. predicted_price in January 2023</vt:lpstr>
      <vt:lpstr>Next steps in this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Truong, Khoa</dc:creator>
  <cp:lastModifiedBy>Truong, Khoa</cp:lastModifiedBy>
  <cp:revision>76</cp:revision>
  <dcterms:created xsi:type="dcterms:W3CDTF">2023-04-22T04:00:10Z</dcterms:created>
  <dcterms:modified xsi:type="dcterms:W3CDTF">2023-04-24T04:21:32Z</dcterms:modified>
</cp:coreProperties>
</file>